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3" r:id="rId5"/>
    <p:sldId id="264" r:id="rId6"/>
    <p:sldId id="268" r:id="rId7"/>
    <p:sldId id="269" r:id="rId8"/>
    <p:sldId id="270" r:id="rId9"/>
    <p:sldId id="271" r:id="rId10"/>
    <p:sldId id="272" r:id="rId11"/>
    <p:sldId id="273" r:id="rId12"/>
    <p:sldId id="274" r:id="rId13"/>
    <p:sldId id="27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86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1646565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3599134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2011697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C393728-239C-4FCE-A688-9EC218DAF698}" type="datetimeFigureOut">
              <a:rPr lang="en-IN" smtClean="0"/>
              <a:t>31-05-2025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4230111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393728-239C-4FCE-A688-9EC218DAF698}" type="datetimeFigureOut">
              <a:rPr lang="en-IN" smtClean="0"/>
              <a:t>31-05-2025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1986821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2339330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2189169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1343557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393728-239C-4FCE-A688-9EC218DAF698}" type="datetimeFigureOut">
              <a:rPr lang="en-IN" smtClean="0"/>
              <a:t>31-05-2025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1123746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393728-239C-4FCE-A688-9EC218DAF698}" type="datetimeFigureOut">
              <a:rPr lang="en-IN" smtClean="0"/>
              <a:t>31-05-2025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4068500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19704875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1214F-C3F4-41D7-AE4A-CE7613FA5844}"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1533183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21087434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C393728-239C-4FCE-A688-9EC218DAF698}" type="datetimeFigureOut">
              <a:rPr lang="en-IN" smtClean="0"/>
              <a:t>31-05-2025</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23702996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C393728-239C-4FCE-A688-9EC218DAF698}" type="datetimeFigureOut">
              <a:rPr lang="en-IN" smtClean="0"/>
              <a:t>31-05-2025</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3934009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20708812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393728-239C-4FCE-A688-9EC218DAF698}" type="datetimeFigureOut">
              <a:rPr lang="en-IN" smtClean="0"/>
              <a:t>31-05-2025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71214F-C3F4-41D7-AE4A-CE7613FA5844}" type="slidenum">
              <a:rPr lang="en-IN" smtClean="0"/>
              <a:t>‹#›</a:t>
            </a:fld>
            <a:endParaRPr lang="en-IN"/>
          </a:p>
        </p:txBody>
      </p:sp>
    </p:spTree>
    <p:extLst>
      <p:ext uri="{BB962C8B-B14F-4D97-AF65-F5344CB8AC3E}">
        <p14:creationId xmlns:p14="http://schemas.microsoft.com/office/powerpoint/2010/main" val="3764208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C393728-239C-4FCE-A688-9EC218DAF698}" type="datetimeFigureOut">
              <a:rPr lang="en-IN" smtClean="0"/>
              <a:t>31-05-2025</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E71214F-C3F4-41D7-AE4A-CE7613FA5844}" type="slidenum">
              <a:rPr lang="en-IN" smtClean="0"/>
              <a:t>‹#›</a:t>
            </a:fld>
            <a:endParaRPr lang="en-IN"/>
          </a:p>
        </p:txBody>
      </p:sp>
    </p:spTree>
    <p:extLst>
      <p:ext uri="{BB962C8B-B14F-4D97-AF65-F5344CB8AC3E}">
        <p14:creationId xmlns:p14="http://schemas.microsoft.com/office/powerpoint/2010/main" val="334338390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F19F0-733B-7AEE-E75B-1AF641FD5DCA}"/>
              </a:ext>
            </a:extLst>
          </p:cNvPr>
          <p:cNvSpPr>
            <a:spLocks noGrp="1"/>
          </p:cNvSpPr>
          <p:nvPr>
            <p:ph type="ctrTitle"/>
          </p:nvPr>
        </p:nvSpPr>
        <p:spPr>
          <a:xfrm>
            <a:off x="994934" y="1038585"/>
            <a:ext cx="9840706" cy="2084070"/>
          </a:xfrm>
        </p:spPr>
        <p:txBody>
          <a:bodyPr/>
          <a:lstStyle/>
          <a:p>
            <a:r>
              <a:rPr lang="en-IN" sz="4000" dirty="0"/>
              <a:t>A Review on Outlier Detection Techniques: Techniques and Application</a:t>
            </a:r>
          </a:p>
        </p:txBody>
      </p:sp>
      <p:sp>
        <p:nvSpPr>
          <p:cNvPr id="3" name="Subtitle 2">
            <a:extLst>
              <a:ext uri="{FF2B5EF4-FFF2-40B4-BE49-F238E27FC236}">
                <a16:creationId xmlns:a16="http://schemas.microsoft.com/office/drawing/2014/main" id="{CF1EDB8B-5442-83BA-7861-BEB8EA0B7A02}"/>
              </a:ext>
            </a:extLst>
          </p:cNvPr>
          <p:cNvSpPr>
            <a:spLocks noGrp="1"/>
          </p:cNvSpPr>
          <p:nvPr>
            <p:ph type="subTitle" idx="1"/>
          </p:nvPr>
        </p:nvSpPr>
        <p:spPr>
          <a:xfrm>
            <a:off x="1420281" y="6583680"/>
            <a:ext cx="8825658" cy="57150"/>
          </a:xfrm>
        </p:spPr>
        <p:txBody>
          <a:bodyPr>
            <a:normAutofit fontScale="25000" lnSpcReduction="20000"/>
          </a:bodyPr>
          <a:lstStyle/>
          <a:p>
            <a:endParaRPr lang="en-IN" dirty="0"/>
          </a:p>
        </p:txBody>
      </p:sp>
    </p:spTree>
    <p:extLst>
      <p:ext uri="{BB962C8B-B14F-4D97-AF65-F5344CB8AC3E}">
        <p14:creationId xmlns:p14="http://schemas.microsoft.com/office/powerpoint/2010/main" val="925698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1207A-C399-2EC9-190B-76AC0E15718E}"/>
              </a:ext>
            </a:extLst>
          </p:cNvPr>
          <p:cNvSpPr>
            <a:spLocks noGrp="1"/>
          </p:cNvSpPr>
          <p:nvPr>
            <p:ph type="title"/>
          </p:nvPr>
        </p:nvSpPr>
        <p:spPr/>
        <p:txBody>
          <a:bodyPr/>
          <a:lstStyle/>
          <a:p>
            <a:pPr algn="ctr"/>
            <a:r>
              <a:rPr lang="en-US" sz="4000" dirty="0"/>
              <a:t>Abstract</a:t>
            </a:r>
            <a:endParaRPr lang="en-IN" sz="4000" dirty="0"/>
          </a:p>
        </p:txBody>
      </p:sp>
      <p:sp>
        <p:nvSpPr>
          <p:cNvPr id="3" name="Content Placeholder 2">
            <a:extLst>
              <a:ext uri="{FF2B5EF4-FFF2-40B4-BE49-F238E27FC236}">
                <a16:creationId xmlns:a16="http://schemas.microsoft.com/office/drawing/2014/main" id="{19F262B2-4E5C-242C-9BDF-28109A7552AD}"/>
              </a:ext>
            </a:extLst>
          </p:cNvPr>
          <p:cNvSpPr>
            <a:spLocks noGrp="1"/>
          </p:cNvSpPr>
          <p:nvPr>
            <p:ph idx="1"/>
          </p:nvPr>
        </p:nvSpPr>
        <p:spPr>
          <a:xfrm>
            <a:off x="1480502" y="1504278"/>
            <a:ext cx="8946541" cy="4195481"/>
          </a:xfrm>
        </p:spPr>
        <p:txBody>
          <a:bodyPr/>
          <a:lstStyle/>
          <a:p>
            <a:pPr algn="just"/>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Outlier detection methods are covered in great detail in a number of publications, research and review articles, surveys, and machine learning and statistical areas. Our goal in this study is to provide a systematic and general overview of different outlier detection approaches. Through this activity, we intend to gain a better grasp of the various paths that outlier analysis research is going in, both for ourselves and for newcomers to the field who will be able to pick up the ties to various areas of applications in depth.</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8009431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9BACF-B07B-5269-1324-0F3E098C6F25}"/>
              </a:ext>
            </a:extLst>
          </p:cNvPr>
          <p:cNvSpPr>
            <a:spLocks noGrp="1"/>
          </p:cNvSpPr>
          <p:nvPr>
            <p:ph type="title"/>
          </p:nvPr>
        </p:nvSpPr>
        <p:spPr/>
        <p:txBody>
          <a:bodyPr/>
          <a:lstStyle/>
          <a:p>
            <a:pPr algn="ctr"/>
            <a:r>
              <a:rPr lang="en-US" sz="4000" dirty="0"/>
              <a:t>Introduction</a:t>
            </a:r>
            <a:endParaRPr lang="en-IN" sz="4000" dirty="0"/>
          </a:p>
        </p:txBody>
      </p:sp>
      <p:sp>
        <p:nvSpPr>
          <p:cNvPr id="3" name="Content Placeholder 2">
            <a:extLst>
              <a:ext uri="{FF2B5EF4-FFF2-40B4-BE49-F238E27FC236}">
                <a16:creationId xmlns:a16="http://schemas.microsoft.com/office/drawing/2014/main" id="{2AD10C29-A147-850F-E0E4-D1AD83978BAC}"/>
              </a:ext>
            </a:extLst>
          </p:cNvPr>
          <p:cNvSpPr>
            <a:spLocks noGrp="1"/>
          </p:cNvSpPr>
          <p:nvPr>
            <p:ph idx="1"/>
          </p:nvPr>
        </p:nvSpPr>
        <p:spPr/>
        <p:txBody>
          <a:bodyPr/>
          <a:lstStyle/>
          <a:p>
            <a:pPr algn="just"/>
            <a:r>
              <a:rPr lang="en-US" dirty="0"/>
              <a:t>Outlier identification is to identify patterns in data that differ from expected </a:t>
            </a:r>
            <a:r>
              <a:rPr lang="en-US" dirty="0" err="1"/>
              <a:t>behaviour</a:t>
            </a:r>
            <a:r>
              <a:rPr lang="en-US" dirty="0"/>
              <a:t>. It is extensively </a:t>
            </a:r>
            <a:r>
              <a:rPr lang="en-US" dirty="0" err="1"/>
              <a:t>utilised</a:t>
            </a:r>
            <a:r>
              <a:rPr lang="en-US" dirty="0"/>
              <a:t> in a wide range of applications, such as fault detection in safety-critical equipment, credit card fraud detection, insurance or healthcare fraud detection, military monitoring for opponent actions, and cyber security intrusion detection. They are important in data because they can be transformed into information that is helpful for a variety of applications. A compromised machine may be transferring private information to an unapproved location if there is an unusual traffic pattern in the network [1]. </a:t>
            </a:r>
            <a:endParaRPr lang="en-IN" dirty="0"/>
          </a:p>
        </p:txBody>
      </p:sp>
    </p:spTree>
    <p:extLst>
      <p:ext uri="{BB962C8B-B14F-4D97-AF65-F5344CB8AC3E}">
        <p14:creationId xmlns:p14="http://schemas.microsoft.com/office/powerpoint/2010/main" val="2938634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5B351-BA18-A48D-849C-02846979B1DE}"/>
              </a:ext>
            </a:extLst>
          </p:cNvPr>
          <p:cNvSpPr>
            <a:spLocks noGrp="1"/>
          </p:cNvSpPr>
          <p:nvPr>
            <p:ph type="title"/>
          </p:nvPr>
        </p:nvSpPr>
        <p:spPr>
          <a:xfrm>
            <a:off x="1359189" y="1588770"/>
            <a:ext cx="8690664" cy="1040130"/>
          </a:xfrm>
        </p:spPr>
        <p:txBody>
          <a:bodyPr/>
          <a:lstStyle/>
          <a:p>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 Applications</a:t>
            </a:r>
            <a:br>
              <a:rPr lang="en-IN" sz="4400" dirty="0">
                <a:effectLst/>
                <a:latin typeface="Calibri" panose="020F0502020204030204" pitchFamily="34" charset="0"/>
                <a:ea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F804186-8FFE-59CC-B4D2-A5555056680D}"/>
              </a:ext>
            </a:extLst>
          </p:cNvPr>
          <p:cNvSpPr>
            <a:spLocks noGrp="1"/>
          </p:cNvSpPr>
          <p:nvPr>
            <p:ph idx="1"/>
          </p:nvPr>
        </p:nvSpPr>
        <p:spPr>
          <a:xfrm>
            <a:off x="1103312" y="2491740"/>
            <a:ext cx="9400858" cy="3756659"/>
          </a:xfrm>
        </p:spPr>
        <p:txBody>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Outlier detection techniques find applications across various domains, including fraud detection in finance, network security, fault detection in manufacturing, and healthcare for monitoring patient vitals. Each application requires careful consideration of the method used, balancing accuracy, efficiency, and interpretability</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861974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5D234-4385-821B-B42D-0F1D45533B5A}"/>
              </a:ext>
            </a:extLst>
          </p:cNvPr>
          <p:cNvSpPr>
            <a:spLocks noGrp="1"/>
          </p:cNvSpPr>
          <p:nvPr>
            <p:ph type="title"/>
          </p:nvPr>
        </p:nvSpPr>
        <p:spPr>
          <a:xfrm>
            <a:off x="1245870" y="452718"/>
            <a:ext cx="8804964" cy="964602"/>
          </a:xfrm>
        </p:spPr>
        <p:txBody>
          <a:bodyPr/>
          <a:lstStyle/>
          <a:p>
            <a:r>
              <a:rPr lang="en-US" dirty="0"/>
              <a:t>Related Work</a:t>
            </a:r>
            <a:endParaRPr lang="en-IN" dirty="0"/>
          </a:p>
        </p:txBody>
      </p:sp>
      <p:sp>
        <p:nvSpPr>
          <p:cNvPr id="3" name="Content Placeholder 2">
            <a:extLst>
              <a:ext uri="{FF2B5EF4-FFF2-40B4-BE49-F238E27FC236}">
                <a16:creationId xmlns:a16="http://schemas.microsoft.com/office/drawing/2014/main" id="{A73250C9-C6DA-F42E-1CE8-45DE5B0A1799}"/>
              </a:ext>
            </a:extLst>
          </p:cNvPr>
          <p:cNvSpPr>
            <a:spLocks noGrp="1"/>
          </p:cNvSpPr>
          <p:nvPr>
            <p:ph idx="1"/>
          </p:nvPr>
        </p:nvSpPr>
        <p:spPr>
          <a:xfrm>
            <a:off x="1023302" y="1572858"/>
            <a:ext cx="9172258" cy="4195481"/>
          </a:xfrm>
        </p:spPr>
        <p:txBody>
          <a:bodyPr>
            <a:normAutofit lnSpcReduction="10000"/>
          </a:bodyPr>
          <a:lstStyle/>
          <a:p>
            <a:r>
              <a:rPr lang="en-US" sz="1800" dirty="0">
                <a:effectLst/>
                <a:latin typeface="Times New Roman" panose="02020603050405020304" pitchFamily="18" charset="0"/>
                <a:ea typeface="Times New Roman" panose="02020603050405020304" pitchFamily="18" charset="0"/>
              </a:rPr>
              <a:t>Numerous relevant efforts for </a:t>
            </a:r>
            <a:r>
              <a:rPr lang="en-US" sz="1800" dirty="0" err="1">
                <a:effectLst/>
                <a:latin typeface="Times New Roman" panose="02020603050405020304" pitchFamily="18" charset="0"/>
                <a:ea typeface="Times New Roman" panose="02020603050405020304" pitchFamily="18" charset="0"/>
              </a:rPr>
              <a:t>categorising</a:t>
            </a:r>
            <a:r>
              <a:rPr lang="en-US" sz="1800" dirty="0">
                <a:effectLst/>
                <a:latin typeface="Times New Roman" panose="02020603050405020304" pitchFamily="18" charset="0"/>
                <a:ea typeface="Times New Roman" panose="02020603050405020304" pitchFamily="18" charset="0"/>
              </a:rPr>
              <a:t> outlier identification approaches are proposed in the literature. For instance, writers in [11] </a:t>
            </a:r>
            <a:r>
              <a:rPr lang="en-US" sz="1800" dirty="0" err="1">
                <a:effectLst/>
                <a:latin typeface="Times New Roman" panose="02020603050405020304" pitchFamily="18" charset="0"/>
                <a:ea typeface="Times New Roman" panose="02020603050405020304" pitchFamily="18" charset="0"/>
              </a:rPr>
              <a:t>categorise</a:t>
            </a:r>
            <a:r>
              <a:rPr lang="en-US" sz="1800" dirty="0">
                <a:effectLst/>
                <a:latin typeface="Times New Roman" panose="02020603050405020304" pitchFamily="18" charset="0"/>
                <a:ea typeface="Times New Roman" panose="02020603050405020304" pitchFamily="18" charset="0"/>
              </a:rPr>
              <a:t> the methods according to research fields, issue attributes, and application domains, such as statistics, data mining, machine learning, etc. According to a taxonomy appropriate for WSN, outlier detection approaches are </a:t>
            </a:r>
            <a:r>
              <a:rPr lang="en-US" sz="1800" dirty="0" err="1">
                <a:effectLst/>
                <a:latin typeface="Times New Roman" panose="02020603050405020304" pitchFamily="18" charset="0"/>
                <a:ea typeface="Times New Roman" panose="02020603050405020304" pitchFamily="18" charset="0"/>
              </a:rPr>
              <a:t>categorised</a:t>
            </a:r>
            <a:r>
              <a:rPr lang="en-US" sz="1800" dirty="0">
                <a:effectLst/>
                <a:latin typeface="Times New Roman" panose="02020603050405020304" pitchFamily="18" charset="0"/>
                <a:ea typeface="Times New Roman" panose="02020603050405020304" pitchFamily="18" charset="0"/>
              </a:rPr>
              <a:t> as statistical, nearest </a:t>
            </a:r>
            <a:r>
              <a:rPr lang="en-US" sz="1800" dirty="0" err="1">
                <a:effectLst/>
                <a:latin typeface="Times New Roman" panose="02020603050405020304" pitchFamily="18" charset="0"/>
                <a:ea typeface="Times New Roman" panose="02020603050405020304" pitchFamily="18" charset="0"/>
              </a:rPr>
              <a:t>neighbour</a:t>
            </a:r>
            <a:r>
              <a:rPr lang="en-US" sz="1800" dirty="0">
                <a:effectLst/>
                <a:latin typeface="Times New Roman" panose="02020603050405020304" pitchFamily="18" charset="0"/>
                <a:ea typeface="Times New Roman" panose="02020603050405020304" pitchFamily="18" charset="0"/>
              </a:rPr>
              <a:t>, clustering, classification, and spectral decomposition by the authors in [17]. </a:t>
            </a:r>
          </a:p>
          <a:p>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Similar to the classification given in [17], authors in [1,22] propose a classification for outlier identification strategies in WSN, but they also include an artificial intelligence-based category. A taxonomy of machine learning methods for IoT outlier detection is presented by the authors in [23–25]. They divided the currently used methods into four groups: hybrid algorithms, dimensionality reduction, clustering, and classification.</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authors of [26] put out a worldwide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categorisation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study of the advancements in outlier detection methods. They give the performance, advantages, disadvantages, and difficulties that various techniques confront. Nevertheless, it is not tailored for IoTs or WSN; rather, it is a generic survey about outlier identification methods.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9867174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B030E-3EF4-6186-6C19-515EAFD1CA31}"/>
              </a:ext>
            </a:extLst>
          </p:cNvPr>
          <p:cNvSpPr>
            <a:spLocks noGrp="1"/>
          </p:cNvSpPr>
          <p:nvPr>
            <p:ph type="title"/>
          </p:nvPr>
        </p:nvSpPr>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F91B5AD7-4DA6-4E68-1F13-B053DB3E084D}"/>
              </a:ext>
            </a:extLst>
          </p:cNvPr>
          <p:cNvSpPr>
            <a:spLocks noGrp="1"/>
          </p:cNvSpPr>
          <p:nvPr>
            <p:ph idx="1"/>
          </p:nvPr>
        </p:nvSpPr>
        <p:spPr/>
        <p:txBody>
          <a:bodyPr/>
          <a:lstStyle/>
          <a:p>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Choosing the right outlier detection technique depends on the specific characteristics of the dataset and the application at hand. Statistical methods offer simplicity, while machine learning techniques provide scalability and adaptability to complex datasets. Distance-based and clustering methods can be effective but require more careful parameter tuning. As data continues to grow in complexity and volume, ongoing research into hybrid and ensemble methods may provide the best balance of performance and reliability.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26422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C3C84-103E-C1B7-D7EA-802DD710ECE9}"/>
              </a:ext>
            </a:extLst>
          </p:cNvPr>
          <p:cNvSpPr>
            <a:spLocks noGrp="1"/>
          </p:cNvSpPr>
          <p:nvPr>
            <p:ph type="title"/>
          </p:nvPr>
        </p:nvSpPr>
        <p:spPr/>
        <p:txBody>
          <a:bodyPr/>
          <a:lstStyle/>
          <a:p>
            <a:r>
              <a:rPr lang="en-US" dirty="0"/>
              <a:t>References</a:t>
            </a:r>
            <a:endParaRPr lang="en-IN" dirty="0"/>
          </a:p>
        </p:txBody>
      </p:sp>
      <p:sp>
        <p:nvSpPr>
          <p:cNvPr id="3" name="Content Placeholder 2">
            <a:extLst>
              <a:ext uri="{FF2B5EF4-FFF2-40B4-BE49-F238E27FC236}">
                <a16:creationId xmlns:a16="http://schemas.microsoft.com/office/drawing/2014/main" id="{8F9B9609-6B45-C655-780D-6DEF6E5B248B}"/>
              </a:ext>
            </a:extLst>
          </p:cNvPr>
          <p:cNvSpPr>
            <a:spLocks noGrp="1"/>
          </p:cNvSpPr>
          <p:nvPr>
            <p:ph idx="1"/>
          </p:nvPr>
        </p:nvSpPr>
        <p:spPr/>
        <p:txBody>
          <a:bodyPr>
            <a:normAutofit fontScale="62500" lnSpcReduction="20000"/>
          </a:bodyPr>
          <a:lstStyle/>
          <a:p>
            <a:r>
              <a:rPr lang="en-IN" dirty="0"/>
              <a:t>[1] Kumar, V. 2005. Parallel and Distributed Computing for Cybersecurity. Distributed Systems Online, IEEE 6, 10.</a:t>
            </a:r>
          </a:p>
          <a:p>
            <a:r>
              <a:rPr lang="en-IN" dirty="0"/>
              <a:t>[2] Spence, C., Parra, L., and </a:t>
            </a:r>
            <a:r>
              <a:rPr lang="en-IN" dirty="0" err="1"/>
              <a:t>Sajda</a:t>
            </a:r>
            <a:r>
              <a:rPr lang="en-IN" dirty="0"/>
              <a:t>, P. 2001. Detection, synthesis and compression in mammographic image analysis with a hierarchical image probability model. In Proceedings of the IEEE Workshop on Mathematical Methods in Biomedical Image Analysis. IEEE Computer Society, Washington, DC, USA, 3.</a:t>
            </a:r>
          </a:p>
          <a:p>
            <a:r>
              <a:rPr lang="en-IN" dirty="0"/>
              <a:t>[3] </a:t>
            </a:r>
            <a:r>
              <a:rPr lang="en-IN" dirty="0" err="1"/>
              <a:t>Aleskerov</a:t>
            </a:r>
            <a:r>
              <a:rPr lang="en-IN" dirty="0"/>
              <a:t>, E., </a:t>
            </a:r>
            <a:r>
              <a:rPr lang="en-IN" dirty="0" err="1"/>
              <a:t>Freisleben</a:t>
            </a:r>
            <a:r>
              <a:rPr lang="en-IN" dirty="0"/>
              <a:t>, B., and Rao, B. 1997. </a:t>
            </a:r>
            <a:r>
              <a:rPr lang="en-IN" dirty="0" err="1"/>
              <a:t>Cardwatch</a:t>
            </a:r>
            <a:r>
              <a:rPr lang="en-IN" dirty="0"/>
              <a:t>: A neural network based database mining system for credit card fraud detection. In Proceedings of IEEE Computational Intelligence for Financial Engineering. 220-226.</a:t>
            </a:r>
          </a:p>
          <a:p>
            <a:r>
              <a:rPr lang="en-IN" dirty="0"/>
              <a:t>[4] Fujimaki, R., </a:t>
            </a:r>
            <a:r>
              <a:rPr lang="en-IN" dirty="0" err="1"/>
              <a:t>Yairi</a:t>
            </a:r>
            <a:r>
              <a:rPr lang="en-IN" dirty="0"/>
              <a:t>, T., and Machida, K. 2005. An approach to spacecraft outlier detection problem using kernel feature space. In Proceeding of the eleventh ACM SIGKDD international conference on Knowledge discovery in data mining. ACM Press, New York, NY, USA, 401-410</a:t>
            </a:r>
          </a:p>
          <a:p>
            <a:r>
              <a:rPr lang="en-IN" dirty="0"/>
              <a:t>[5] Edgeworth, F. Y. 1887. On discordant observations. Philosophical Magazine 23, 5, 364 -375.</a:t>
            </a:r>
          </a:p>
          <a:p>
            <a:r>
              <a:rPr lang="en-IN" dirty="0"/>
              <a:t>[6] Teng, H., Chen, K., and Lu, S. 1990. Adaptive real-time outlier detection using inductively generated sequential</a:t>
            </a:r>
          </a:p>
          <a:p>
            <a:r>
              <a:rPr lang="en-IN" dirty="0"/>
              <a:t>patterns. In Proceedings of IEEE Computer Society Symposium on Re-search in Security and Privacy. IEEE Computer Society Press, 278-284.</a:t>
            </a:r>
          </a:p>
          <a:p>
            <a:r>
              <a:rPr lang="en-IN" dirty="0"/>
              <a:t>[7] </a:t>
            </a:r>
            <a:r>
              <a:rPr lang="en-IN" dirty="0" err="1"/>
              <a:t>Rousseeuw</a:t>
            </a:r>
            <a:r>
              <a:rPr lang="en-IN" dirty="0"/>
              <a:t>, P. J. and Leroy, A. M. 1987. Robust regression and outlier detection. John Wiley &amp; Sons, Inc., New York, NY, USA.</a:t>
            </a:r>
          </a:p>
          <a:p>
            <a:r>
              <a:rPr lang="en-IN" dirty="0"/>
              <a:t>[8] Huber, P. 1974. Robust Statistics. Wiley, New York.</a:t>
            </a:r>
          </a:p>
          <a:p>
            <a:endParaRPr lang="en-IN" dirty="0"/>
          </a:p>
        </p:txBody>
      </p:sp>
    </p:spTree>
    <p:extLst>
      <p:ext uri="{BB962C8B-B14F-4D97-AF65-F5344CB8AC3E}">
        <p14:creationId xmlns:p14="http://schemas.microsoft.com/office/powerpoint/2010/main" val="4272974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136FF-C5A7-82CD-A769-19201FD7B2A8}"/>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A869FA64-9A01-3D8A-4C75-C5780DFD2BF8}"/>
              </a:ext>
            </a:extLst>
          </p:cNvPr>
          <p:cNvSpPr>
            <a:spLocks noGrp="1"/>
          </p:cNvSpPr>
          <p:nvPr>
            <p:ph idx="1"/>
          </p:nvPr>
        </p:nvSpPr>
        <p:spPr/>
        <p:txBody>
          <a:bodyPr>
            <a:normAutofit fontScale="55000" lnSpcReduction="20000"/>
          </a:bodyPr>
          <a:lstStyle/>
          <a:p>
            <a:r>
              <a:rPr lang="en-IN" dirty="0"/>
              <a:t>[9] </a:t>
            </a:r>
            <a:r>
              <a:rPr lang="en-IN" dirty="0" err="1"/>
              <a:t>Markou</a:t>
            </a:r>
            <a:r>
              <a:rPr lang="en-IN" dirty="0"/>
              <a:t>, M. and Singh, S. 2003a. Novelty detection: a review-part 1: statistical approaches. Signal Processing 83, 12, 2481-2497.</a:t>
            </a:r>
          </a:p>
          <a:p>
            <a:r>
              <a:rPr lang="en-IN" dirty="0"/>
              <a:t>[10] </a:t>
            </a:r>
            <a:r>
              <a:rPr lang="en-IN" dirty="0" err="1"/>
              <a:t>Markou</a:t>
            </a:r>
            <a:r>
              <a:rPr lang="en-IN" dirty="0"/>
              <a:t>, M. and Singh, S. 2003b. Novelty detection: a review-part 2: neural network based approaches. Signal</a:t>
            </a:r>
          </a:p>
          <a:p>
            <a:r>
              <a:rPr lang="en-IN" dirty="0"/>
              <a:t>Processing 83, 12, 2499-2521.</a:t>
            </a:r>
          </a:p>
          <a:p>
            <a:r>
              <a:rPr lang="en-IN" dirty="0"/>
              <a:t>[11]. Chandola, V.; Banerjee, A.; Kumar, V. Anomaly detection: A survey. ACM </a:t>
            </a:r>
            <a:r>
              <a:rPr lang="en-IN" dirty="0" err="1"/>
              <a:t>Comput</a:t>
            </a:r>
            <a:r>
              <a:rPr lang="en-IN" dirty="0"/>
              <a:t>. </a:t>
            </a:r>
            <a:r>
              <a:rPr lang="en-IN" dirty="0" err="1"/>
              <a:t>Surv</a:t>
            </a:r>
            <a:r>
              <a:rPr lang="en-IN" dirty="0"/>
              <a:t>. (CSUR) 2009, 41, 1–58. [</a:t>
            </a:r>
            <a:r>
              <a:rPr lang="en-IN" dirty="0" err="1"/>
              <a:t>CrossRef</a:t>
            </a:r>
            <a:r>
              <a:rPr lang="en-IN" dirty="0"/>
              <a:t>]</a:t>
            </a:r>
          </a:p>
          <a:p>
            <a:r>
              <a:rPr lang="en-IN" dirty="0"/>
              <a:t>[12]. Castillo, A.; Thierer, A.D. Projecting the Growth and Economic Impact of the Internet of Things. SSRN Electron. J. 2015. [</a:t>
            </a:r>
            <a:r>
              <a:rPr lang="en-IN" dirty="0" err="1"/>
              <a:t>CrossRef</a:t>
            </a:r>
            <a:r>
              <a:rPr lang="en-IN" dirty="0"/>
              <a:t>]</a:t>
            </a:r>
          </a:p>
          <a:p>
            <a:r>
              <a:rPr lang="en-IN" dirty="0"/>
              <a:t>[13]. Branch, J.W.; </a:t>
            </a:r>
            <a:r>
              <a:rPr lang="en-IN" dirty="0" err="1"/>
              <a:t>Giannella</a:t>
            </a:r>
            <a:r>
              <a:rPr lang="en-IN" dirty="0"/>
              <a:t>, C.; Szymanski, B.; Wolff, R.; </a:t>
            </a:r>
            <a:r>
              <a:rPr lang="en-IN" dirty="0" err="1"/>
              <a:t>Kargupta</a:t>
            </a:r>
            <a:r>
              <a:rPr lang="en-IN" dirty="0"/>
              <a:t>, H. In-network outlier detection in wireless sensor networks. </a:t>
            </a:r>
            <a:r>
              <a:rPr lang="en-IN" dirty="0" err="1"/>
              <a:t>Knowl</a:t>
            </a:r>
            <a:r>
              <a:rPr lang="en-IN" dirty="0"/>
              <a:t>. Inf. Syst. 2013, 34, 23–54.</a:t>
            </a:r>
          </a:p>
          <a:p>
            <a:r>
              <a:rPr lang="en-IN" dirty="0"/>
              <a:t>[14]. </a:t>
            </a:r>
            <a:r>
              <a:rPr lang="en-IN" dirty="0" err="1"/>
              <a:t>Martincic</a:t>
            </a:r>
            <a:r>
              <a:rPr lang="en-IN" dirty="0"/>
              <a:t>, F.; Schwiebert, L. Distributed event detection in sensor networks. In Proceedings of the International Conference on</a:t>
            </a:r>
          </a:p>
          <a:p>
            <a:r>
              <a:rPr lang="en-IN" dirty="0"/>
              <a:t>Systems and Networks Communications (ICSNC 2006), Tahiti, French Polynesia, 29 October–3 November 2006; p. 43. [</a:t>
            </a:r>
            <a:r>
              <a:rPr lang="en-IN" dirty="0" err="1"/>
              <a:t>CrossRef</a:t>
            </a:r>
            <a:r>
              <a:rPr lang="en-IN" dirty="0"/>
              <a:t>]</a:t>
            </a:r>
          </a:p>
          <a:p>
            <a:r>
              <a:rPr lang="en-IN" dirty="0"/>
              <a:t>[15]. </a:t>
            </a:r>
            <a:r>
              <a:rPr lang="en-IN" dirty="0" err="1"/>
              <a:t>Krishnamachari</a:t>
            </a:r>
            <a:r>
              <a:rPr lang="en-IN" dirty="0"/>
              <a:t>, B.; Iyengar, S. Distributed Bayesian algorithms for fault-tolerant event region detection in wireless sensor networks. IEEE Trans. </a:t>
            </a:r>
            <a:r>
              <a:rPr lang="en-IN" dirty="0" err="1"/>
              <a:t>Comput</a:t>
            </a:r>
            <a:r>
              <a:rPr lang="en-IN" dirty="0"/>
              <a:t>. 2004, 53, 241–250. [</a:t>
            </a:r>
            <a:r>
              <a:rPr lang="en-IN" dirty="0" err="1"/>
              <a:t>CrossRef</a:t>
            </a:r>
            <a:r>
              <a:rPr lang="en-IN" dirty="0"/>
              <a:t>]</a:t>
            </a:r>
          </a:p>
          <a:p>
            <a:r>
              <a:rPr lang="en-IN" dirty="0"/>
              <a:t>[16]. Shahid, N.; Naqvi, I.H.; Qaisar, S.B. Characteristics and classification of outlier detection techniques for wireless sensor networks in harsh environments: A survey. </a:t>
            </a:r>
            <a:r>
              <a:rPr lang="en-IN" dirty="0" err="1"/>
              <a:t>Artif</a:t>
            </a:r>
            <a:r>
              <a:rPr lang="en-IN" dirty="0"/>
              <a:t>. </a:t>
            </a:r>
            <a:r>
              <a:rPr lang="en-IN" dirty="0" err="1"/>
              <a:t>Intell</a:t>
            </a:r>
            <a:r>
              <a:rPr lang="en-IN" dirty="0"/>
              <a:t>. Rev. 2012, 43, 193–228. [</a:t>
            </a:r>
            <a:r>
              <a:rPr lang="en-IN" dirty="0" err="1"/>
              <a:t>CrossRef</a:t>
            </a:r>
            <a:r>
              <a:rPr lang="en-IN" dirty="0"/>
              <a:t>]</a:t>
            </a:r>
          </a:p>
          <a:p>
            <a:endParaRPr lang="en-IN" dirty="0"/>
          </a:p>
        </p:txBody>
      </p:sp>
    </p:spTree>
    <p:extLst>
      <p:ext uri="{BB962C8B-B14F-4D97-AF65-F5344CB8AC3E}">
        <p14:creationId xmlns:p14="http://schemas.microsoft.com/office/powerpoint/2010/main" val="890388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75EDB-AAD4-10CE-345D-AB18015A1468}"/>
              </a:ext>
            </a:extLst>
          </p:cNvPr>
          <p:cNvSpPr>
            <a:spLocks noGrp="1"/>
          </p:cNvSpPr>
          <p:nvPr>
            <p:ph type="title"/>
          </p:nvPr>
        </p:nvSpPr>
        <p:spPr>
          <a:xfrm>
            <a:off x="646111" y="452718"/>
            <a:ext cx="9404723" cy="1330362"/>
          </a:xfrm>
        </p:spPr>
        <p:txBody>
          <a:bodyPr/>
          <a:lstStyle/>
          <a:p>
            <a:endParaRPr lang="en-IN" dirty="0"/>
          </a:p>
        </p:txBody>
      </p:sp>
      <p:sp>
        <p:nvSpPr>
          <p:cNvPr id="3" name="Content Placeholder 2">
            <a:extLst>
              <a:ext uri="{FF2B5EF4-FFF2-40B4-BE49-F238E27FC236}">
                <a16:creationId xmlns:a16="http://schemas.microsoft.com/office/drawing/2014/main" id="{BBC916CB-1FDA-8224-7362-F30DA2F97513}"/>
              </a:ext>
            </a:extLst>
          </p:cNvPr>
          <p:cNvSpPr>
            <a:spLocks noGrp="1"/>
          </p:cNvSpPr>
          <p:nvPr>
            <p:ph idx="1"/>
          </p:nvPr>
        </p:nvSpPr>
        <p:spPr>
          <a:xfrm>
            <a:off x="1104293" y="2075778"/>
            <a:ext cx="8946541" cy="4195481"/>
          </a:xfrm>
        </p:spPr>
        <p:txBody>
          <a:bodyPr>
            <a:normAutofit fontScale="62500" lnSpcReduction="20000"/>
          </a:bodyPr>
          <a:lstStyle/>
          <a:p>
            <a:r>
              <a:rPr lang="en-IN" dirty="0"/>
              <a:t>[17]. Zhang, Y.; </a:t>
            </a:r>
            <a:r>
              <a:rPr lang="en-IN" dirty="0" err="1"/>
              <a:t>Meratnia</a:t>
            </a:r>
            <a:r>
              <a:rPr lang="en-IN" dirty="0"/>
              <a:t>, N.; </a:t>
            </a:r>
            <a:r>
              <a:rPr lang="en-IN" dirty="0" err="1"/>
              <a:t>Havinga</a:t>
            </a:r>
            <a:r>
              <a:rPr lang="en-IN" dirty="0"/>
              <a:t>, P. Outlier detection techniques for wireless sensor networks: A survey. IEEE Commun. </a:t>
            </a:r>
            <a:r>
              <a:rPr lang="en-IN" dirty="0" err="1"/>
              <a:t>Surv</a:t>
            </a:r>
            <a:r>
              <a:rPr lang="en-IN" dirty="0"/>
              <a:t>. Tutor. 2010, 12, 159–170. [</a:t>
            </a:r>
            <a:r>
              <a:rPr lang="en-IN" dirty="0" err="1"/>
              <a:t>CrossRef</a:t>
            </a:r>
            <a:r>
              <a:rPr lang="en-IN" dirty="0"/>
              <a:t>]</a:t>
            </a:r>
          </a:p>
          <a:p>
            <a:r>
              <a:rPr lang="en-IN" dirty="0"/>
              <a:t>[18]. Ding, M.; Chen, D.; Xing, K.; Cheng, X. Localized fault-tolerant event boundary detection in sensor networks. In Proceedings IEEE 24th Annual Joint Conference of the IEEE Computer and Communications Societies, Miami, FL, USA, 13–17 March 2005; Volume 2, pp. 902–913. [</a:t>
            </a:r>
            <a:r>
              <a:rPr lang="en-IN" dirty="0" err="1"/>
              <a:t>CrossRef</a:t>
            </a:r>
            <a:r>
              <a:rPr lang="en-IN" dirty="0"/>
              <a:t>]</a:t>
            </a:r>
          </a:p>
          <a:p>
            <a:r>
              <a:rPr lang="en-IN" dirty="0"/>
              <a:t>[19]. Lazarevic, A.; </a:t>
            </a:r>
            <a:r>
              <a:rPr lang="en-IN" dirty="0" err="1"/>
              <a:t>Ertoz</a:t>
            </a:r>
            <a:r>
              <a:rPr lang="en-IN" dirty="0"/>
              <a:t>, L.; Kumar, V.; Ozgur, A.; Srivastava, J. A Comparative Study of Anomaly Detection Schemes in Network Intrusion Detection. In Proceedings of the 2003 SIAM International Conference on Data Mining, San Francisco, CA, 1–3 May, 2003; pp. 25–36. [</a:t>
            </a:r>
            <a:r>
              <a:rPr lang="en-IN" dirty="0" err="1"/>
              <a:t>CrossRef</a:t>
            </a:r>
            <a:r>
              <a:rPr lang="en-IN" dirty="0"/>
              <a:t>]</a:t>
            </a:r>
          </a:p>
          <a:p>
            <a:r>
              <a:rPr lang="en-IN" dirty="0"/>
              <a:t>[20]. Ganesh Kumar, D.; </a:t>
            </a:r>
            <a:r>
              <a:rPr lang="en-IN" dirty="0" err="1"/>
              <a:t>Insozhan</a:t>
            </a:r>
            <a:r>
              <a:rPr lang="en-IN" dirty="0"/>
              <a:t>, N.; Parthasarathy, V. Recognition of faulty node detection using fuzzy logic in </a:t>
            </a:r>
            <a:r>
              <a:rPr lang="en-IN" dirty="0" err="1"/>
              <a:t>iot</a:t>
            </a:r>
            <a:r>
              <a:rPr lang="en-IN" dirty="0"/>
              <a:t>. Int. J. Sci. Technol. Res. 2019, 8, 1112–1116.</a:t>
            </a:r>
          </a:p>
          <a:p>
            <a:r>
              <a:rPr lang="en-IN" dirty="0"/>
              <a:t>[21]. Cook, A.A.; </a:t>
            </a:r>
            <a:r>
              <a:rPr lang="en-IN" dirty="0" err="1"/>
              <a:t>Misirli</a:t>
            </a:r>
            <a:r>
              <a:rPr lang="en-IN" dirty="0"/>
              <a:t>, G.; Fan, Z. Anomaly Detection for IoT Time-Series Data: A Survey. IEEE Internet Things J. 2020, 7, 6481–6494. [</a:t>
            </a:r>
            <a:r>
              <a:rPr lang="en-IN" dirty="0" err="1"/>
              <a:t>CrossRef</a:t>
            </a:r>
            <a:r>
              <a:rPr lang="en-IN" dirty="0"/>
              <a:t>]</a:t>
            </a:r>
          </a:p>
          <a:p>
            <a:r>
              <a:rPr lang="en-IN" dirty="0"/>
              <a:t>[22]. </a:t>
            </a:r>
            <a:r>
              <a:rPr lang="en-IN" dirty="0" err="1"/>
              <a:t>Ayadi</a:t>
            </a:r>
            <a:r>
              <a:rPr lang="en-IN" dirty="0"/>
              <a:t>, A.; </a:t>
            </a:r>
            <a:r>
              <a:rPr lang="en-IN" dirty="0" err="1"/>
              <a:t>Ghorbel</a:t>
            </a:r>
            <a:r>
              <a:rPr lang="en-IN" dirty="0"/>
              <a:t>, O.; Obeid, A.M.; Abid, M. Outlier detection approaches for wireless sensor networks: A survey. </a:t>
            </a:r>
            <a:r>
              <a:rPr lang="en-IN" dirty="0" err="1"/>
              <a:t>Comput</a:t>
            </a:r>
            <a:r>
              <a:rPr lang="en-IN" dirty="0"/>
              <a:t>. </a:t>
            </a:r>
            <a:r>
              <a:rPr lang="en-IN" dirty="0" err="1"/>
              <a:t>Netw</a:t>
            </a:r>
            <a:r>
              <a:rPr lang="en-IN" dirty="0"/>
              <a:t>. 2017, 129, 319–333. [</a:t>
            </a:r>
            <a:r>
              <a:rPr lang="en-IN" dirty="0" err="1"/>
              <a:t>CrossRef</a:t>
            </a:r>
            <a:r>
              <a:rPr lang="en-IN" dirty="0"/>
              <a:t>]</a:t>
            </a:r>
          </a:p>
          <a:p>
            <a:r>
              <a:rPr lang="en-IN" dirty="0"/>
              <a:t>[23]. Jiang, J.; Han, G.; Liu, L.; Shu, L.; </a:t>
            </a:r>
            <a:r>
              <a:rPr lang="en-IN" dirty="0" err="1"/>
              <a:t>Guizani</a:t>
            </a:r>
            <a:r>
              <a:rPr lang="en-IN" dirty="0"/>
              <a:t>, M. Outlier detection approaches based on machine learning in the internet-of-things. IEEE </a:t>
            </a:r>
            <a:r>
              <a:rPr lang="en-IN" dirty="0" err="1"/>
              <a:t>Wirel</a:t>
            </a:r>
            <a:r>
              <a:rPr lang="en-IN" dirty="0"/>
              <a:t>. Commun. 2020, 27, 53–59. [</a:t>
            </a:r>
            <a:r>
              <a:rPr lang="en-IN" dirty="0" err="1"/>
              <a:t>CrossRef</a:t>
            </a:r>
            <a:r>
              <a:rPr lang="en-IN" dirty="0"/>
              <a:t>]</a:t>
            </a:r>
          </a:p>
          <a:p>
            <a:r>
              <a:rPr lang="en-IN" dirty="0"/>
              <a:t>[24]. Kumar Dwivedi, R.; Pandey, S.; Kumar, R. A Study on Machine Learning Approaches for Outlier Detection </a:t>
            </a:r>
            <a:r>
              <a:rPr lang="en-IN" dirty="0" err="1"/>
              <a:t>inWireless</a:t>
            </a:r>
            <a:r>
              <a:rPr lang="en-IN" dirty="0"/>
              <a:t> Sensor Network. In Proceedings of the 8th International Conference Confluence 2018 on Cloud Computing, Data Science and Engineering (Confluence), Noida, India, 11–12 January 2018; pp. 189–192. [</a:t>
            </a:r>
            <a:r>
              <a:rPr lang="en-IN" dirty="0" err="1"/>
              <a:t>CrossRef</a:t>
            </a:r>
            <a:r>
              <a:rPr lang="en-IN" dirty="0"/>
              <a:t>]</a:t>
            </a:r>
          </a:p>
          <a:p>
            <a:endParaRPr lang="en-IN" dirty="0"/>
          </a:p>
        </p:txBody>
      </p:sp>
    </p:spTree>
    <p:extLst>
      <p:ext uri="{BB962C8B-B14F-4D97-AF65-F5344CB8AC3E}">
        <p14:creationId xmlns:p14="http://schemas.microsoft.com/office/powerpoint/2010/main" val="1177701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0EEDA-9AC6-8A7C-67F6-FB575BB82F93}"/>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5A591ABD-9AC0-37F9-760A-FB14174CC6B6}"/>
              </a:ext>
            </a:extLst>
          </p:cNvPr>
          <p:cNvSpPr>
            <a:spLocks noGrp="1"/>
          </p:cNvSpPr>
          <p:nvPr>
            <p:ph idx="1"/>
          </p:nvPr>
        </p:nvSpPr>
        <p:spPr/>
        <p:txBody>
          <a:bodyPr>
            <a:normAutofit fontScale="55000" lnSpcReduction="20000"/>
          </a:bodyPr>
          <a:lstStyle/>
          <a:p>
            <a:r>
              <a:rPr lang="en-IN" dirty="0"/>
              <a:t>[25]. Ghosh, N.; </a:t>
            </a:r>
            <a:r>
              <a:rPr lang="en-IN" dirty="0" err="1"/>
              <a:t>Maity</a:t>
            </a:r>
            <a:r>
              <a:rPr lang="en-IN" dirty="0"/>
              <a:t>, K.; Paul, R.; </a:t>
            </a:r>
            <a:r>
              <a:rPr lang="en-IN" dirty="0" err="1"/>
              <a:t>Maity</a:t>
            </a:r>
            <a:r>
              <a:rPr lang="en-IN" dirty="0"/>
              <a:t>, S. Outlier detection in sensor data using machine learning techniques for IoT framework and wireless sensor networks: A brief study. In Proceedings of the 2019 International Conference on Applied Machine Learning (ICAML’19), Bhubaneswar, India, 25–26 May 2019; pp. 187–190. [</a:t>
            </a:r>
            <a:r>
              <a:rPr lang="en-IN" dirty="0" err="1"/>
              <a:t>CrossRef</a:t>
            </a:r>
            <a:r>
              <a:rPr lang="en-IN" dirty="0"/>
              <a:t>]</a:t>
            </a:r>
          </a:p>
          <a:p>
            <a:r>
              <a:rPr lang="en-IN" dirty="0"/>
              <a:t>[26]. Wang, H.; Bah, M.J.; Hammad, M. Progress in Outlier Detection Techniques: A Survey. IEEE Access 2019, 7, 107964–108000. [</a:t>
            </a:r>
            <a:r>
              <a:rPr lang="en-IN" dirty="0" err="1"/>
              <a:t>CrossRef</a:t>
            </a:r>
            <a:r>
              <a:rPr lang="en-IN" dirty="0"/>
              <a:t>]</a:t>
            </a:r>
          </a:p>
          <a:p>
            <a:r>
              <a:rPr lang="en-IN" dirty="0"/>
              <a:t>[27]. Morales, L.V.V.; López-</a:t>
            </a:r>
            <a:r>
              <a:rPr lang="en-IN" dirty="0" err="1"/>
              <a:t>Vizcaíno</a:t>
            </a:r>
            <a:r>
              <a:rPr lang="en-IN" dirty="0"/>
              <a:t>, M.; Iglesias, D.F.; Díaz, V.M.C. Anomaly Detection in IoT: Methods, Techniques and Tools. Proceedings 2019, 21, 4. [</a:t>
            </a:r>
            <a:r>
              <a:rPr lang="en-IN" dirty="0" err="1"/>
              <a:t>CrossRef</a:t>
            </a:r>
            <a:r>
              <a:rPr lang="en-IN" dirty="0"/>
              <a:t>]</a:t>
            </a:r>
          </a:p>
          <a:p>
            <a:r>
              <a:rPr lang="en-IN" dirty="0"/>
              <a:t>[28]. Sheng, B.; Li, Q.; </a:t>
            </a:r>
            <a:r>
              <a:rPr lang="en-IN" dirty="0" err="1"/>
              <a:t>Mao,W</a:t>
            </a:r>
            <a:r>
              <a:rPr lang="en-IN" dirty="0"/>
              <a:t>.; </a:t>
            </a:r>
            <a:r>
              <a:rPr lang="en-IN" dirty="0" err="1"/>
              <a:t>Jin,W</a:t>
            </a:r>
            <a:r>
              <a:rPr lang="en-IN" dirty="0"/>
              <a:t>. Outlier detection in sensor networks. In Proceedings of the International Symposium on Mobile Ad Hoc Networking and Computing (</a:t>
            </a:r>
            <a:r>
              <a:rPr lang="en-IN" dirty="0" err="1"/>
              <a:t>MobiHoc</a:t>
            </a:r>
            <a:r>
              <a:rPr lang="en-IN" dirty="0"/>
              <a:t>), Montreal QC Canada, 9–14 September 2007; pp. 219–228. [</a:t>
            </a:r>
            <a:r>
              <a:rPr lang="en-IN" dirty="0" err="1"/>
              <a:t>CrossRef</a:t>
            </a:r>
            <a:r>
              <a:rPr lang="en-IN" dirty="0"/>
              <a:t>]</a:t>
            </a:r>
          </a:p>
          <a:p>
            <a:r>
              <a:rPr lang="en-IN" dirty="0"/>
              <a:t>[29]. </a:t>
            </a:r>
            <a:r>
              <a:rPr lang="en-IN" dirty="0" err="1"/>
              <a:t>Palpanas</a:t>
            </a:r>
            <a:r>
              <a:rPr lang="en-IN" dirty="0"/>
              <a:t>, T.; Papadopoulos, D.; </a:t>
            </a:r>
            <a:r>
              <a:rPr lang="en-IN" dirty="0" err="1"/>
              <a:t>Kalogeraki</a:t>
            </a:r>
            <a:r>
              <a:rPr lang="en-IN" dirty="0"/>
              <a:t>, V.; </a:t>
            </a:r>
            <a:r>
              <a:rPr lang="en-IN" dirty="0" err="1"/>
              <a:t>Gunopulos</a:t>
            </a:r>
            <a:r>
              <a:rPr lang="en-IN" dirty="0"/>
              <a:t>, D. Distributed deviation detection in sensor networks. ACM </a:t>
            </a:r>
            <a:r>
              <a:rPr lang="en-IN" dirty="0" err="1"/>
              <a:t>Sigmod</a:t>
            </a:r>
            <a:r>
              <a:rPr lang="en-IN" dirty="0"/>
              <a:t> Rec. 2003, 32, 77–82. [</a:t>
            </a:r>
            <a:r>
              <a:rPr lang="en-IN" dirty="0" err="1"/>
              <a:t>CrossRef</a:t>
            </a:r>
            <a:r>
              <a:rPr lang="en-IN" dirty="0"/>
              <a:t>]</a:t>
            </a:r>
          </a:p>
          <a:p>
            <a:r>
              <a:rPr lang="en-IN" dirty="0"/>
              <a:t>[30]. Panda, M.; </a:t>
            </a:r>
            <a:r>
              <a:rPr lang="en-IN" dirty="0" err="1"/>
              <a:t>Khilar</a:t>
            </a:r>
            <a:r>
              <a:rPr lang="en-IN" dirty="0"/>
              <a:t>, P.M. Distributed soft fault detection algorithm in wireless sensor networks using statistical test. In Proceedings of the 2012 2nd IEEE International Conference on Parallel, Distributed and Grid Computing (PDGC 2012), </a:t>
            </a:r>
            <a:r>
              <a:rPr lang="en-IN" dirty="0" err="1"/>
              <a:t>lSolan</a:t>
            </a:r>
            <a:r>
              <a:rPr lang="en-IN" dirty="0"/>
              <a:t>, India, 6–8 December 2012; pp. 195–198. [</a:t>
            </a:r>
            <a:r>
              <a:rPr lang="en-IN" dirty="0" err="1"/>
              <a:t>CrossRef</a:t>
            </a:r>
            <a:r>
              <a:rPr lang="en-IN" dirty="0"/>
              <a:t>]</a:t>
            </a:r>
          </a:p>
          <a:p>
            <a:r>
              <a:rPr lang="en-IN" dirty="0"/>
              <a:t>[31]. Zhang, Y.; Hamm, N.A.; </a:t>
            </a:r>
            <a:r>
              <a:rPr lang="en-IN" dirty="0" err="1"/>
              <a:t>Meratnia</a:t>
            </a:r>
            <a:r>
              <a:rPr lang="en-IN" dirty="0"/>
              <a:t>, N.; Stein, A.; van de Voort, M.; </a:t>
            </a:r>
            <a:r>
              <a:rPr lang="en-IN" dirty="0" err="1"/>
              <a:t>Havinga</a:t>
            </a:r>
            <a:r>
              <a:rPr lang="en-IN" dirty="0"/>
              <a:t>, P.J. Statistics-based outlier detection for wireless sensor networks. Int. J. </a:t>
            </a:r>
            <a:r>
              <a:rPr lang="en-IN" dirty="0" err="1"/>
              <a:t>Geogr</a:t>
            </a:r>
            <a:r>
              <a:rPr lang="en-IN" dirty="0"/>
              <a:t>. Inf. Sci. 2012, 26, 1373–1392. [</a:t>
            </a:r>
            <a:r>
              <a:rPr lang="en-IN" dirty="0" err="1"/>
              <a:t>CrossRef</a:t>
            </a:r>
            <a:r>
              <a:rPr lang="en-IN" dirty="0"/>
              <a:t>]</a:t>
            </a:r>
          </a:p>
          <a:p>
            <a:r>
              <a:rPr lang="en-IN" dirty="0"/>
              <a:t>[32]. Xie, M.; Hu, J.; Tian, B. Histogram-based online anomaly detection in hierarchical wireless sensor networks. In Proceedings of the 11th IEEE International Conference on Trust, Security and Privacy in Computing and Communications, TrustCom-2012—11th IEEE International Conference on Ubiquitous Computing and Communications, IUCC-2012, Liverpool, UK, 25–27 June 2012; pp. 751–759. [</a:t>
            </a:r>
            <a:r>
              <a:rPr lang="en-IN" dirty="0" err="1"/>
              <a:t>CrossRef</a:t>
            </a:r>
            <a:r>
              <a:rPr lang="en-IN" dirty="0"/>
              <a:t>]</a:t>
            </a:r>
          </a:p>
          <a:p>
            <a:pPr marL="0" indent="0">
              <a:buNone/>
            </a:pPr>
            <a:endParaRPr lang="en-IN" dirty="0"/>
          </a:p>
        </p:txBody>
      </p:sp>
    </p:spTree>
    <p:extLst>
      <p:ext uri="{BB962C8B-B14F-4D97-AF65-F5344CB8AC3E}">
        <p14:creationId xmlns:p14="http://schemas.microsoft.com/office/powerpoint/2010/main" val="1576924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58297-B425-13A0-810F-5ADB300A5FD5}"/>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BF79D254-0F3E-E5F5-7B7D-3D3874C01EB2}"/>
              </a:ext>
            </a:extLst>
          </p:cNvPr>
          <p:cNvSpPr>
            <a:spLocks noGrp="1"/>
          </p:cNvSpPr>
          <p:nvPr>
            <p:ph idx="1"/>
          </p:nvPr>
        </p:nvSpPr>
        <p:spPr/>
        <p:txBody>
          <a:bodyPr>
            <a:normAutofit fontScale="62500" lnSpcReduction="20000"/>
          </a:bodyPr>
          <a:lstStyle/>
          <a:p>
            <a:r>
              <a:rPr lang="en-IN" dirty="0"/>
              <a:t>[33]. </a:t>
            </a:r>
            <a:r>
              <a:rPr lang="en-IN" dirty="0" err="1"/>
              <a:t>Boedihardjo</a:t>
            </a:r>
            <a:r>
              <a:rPr lang="en-IN" dirty="0"/>
              <a:t>, A.P.; Lu, C.T.; Chen, F. Fast adaptive kernel density estimator for data streams. </a:t>
            </a:r>
            <a:r>
              <a:rPr lang="en-IN" dirty="0" err="1"/>
              <a:t>Knowl</a:t>
            </a:r>
            <a:r>
              <a:rPr lang="en-IN" dirty="0"/>
              <a:t>. Inf. Syst. 2015, 42, 285–317. [</a:t>
            </a:r>
            <a:r>
              <a:rPr lang="en-IN" dirty="0" err="1"/>
              <a:t>CrossRef</a:t>
            </a:r>
            <a:r>
              <a:rPr lang="en-IN" dirty="0"/>
              <a:t>]</a:t>
            </a:r>
          </a:p>
          <a:p>
            <a:r>
              <a:rPr lang="en-IN" dirty="0"/>
              <a:t>[34]. </a:t>
            </a:r>
            <a:r>
              <a:rPr lang="en-IN" dirty="0" err="1"/>
              <a:t>Lv</a:t>
            </a:r>
            <a:r>
              <a:rPr lang="en-IN" dirty="0"/>
              <a:t>, Y. An Adaptive Real-time Outlier Detection Algorithm Based on ARMA Model for Radar’s Health Monitoring. In Proceedings of the 2015 IEEE AUTOTESTCON, National Harbor, MD, USA, 2–5 November 2015.</a:t>
            </a:r>
          </a:p>
          <a:p>
            <a:r>
              <a:rPr lang="en-IN" dirty="0"/>
              <a:t>[35]. </a:t>
            </a:r>
            <a:r>
              <a:rPr lang="en-IN" dirty="0" err="1"/>
              <a:t>Nesa</a:t>
            </a:r>
            <a:r>
              <a:rPr lang="en-IN" dirty="0"/>
              <a:t>, N.; Ghosh, T.; Banerjee, I. Outlier detection in sensed data using statistical learning models for IoT. In Proceedings of the </a:t>
            </a:r>
            <a:r>
              <a:rPr lang="en-IN" dirty="0" err="1"/>
              <a:t>IEEEWireless</a:t>
            </a:r>
            <a:r>
              <a:rPr lang="en-IN" dirty="0"/>
              <a:t> Communications and Networking Conference, WCNC, Barcelona, Spain, 15–18 April 2018; pp. 1–6. [</a:t>
            </a:r>
            <a:r>
              <a:rPr lang="en-IN" dirty="0" err="1"/>
              <a:t>CrossRef</a:t>
            </a:r>
            <a:r>
              <a:rPr lang="en-IN" dirty="0"/>
              <a:t>]</a:t>
            </a:r>
          </a:p>
          <a:p>
            <a:r>
              <a:rPr lang="en-IN" dirty="0"/>
              <a:t>[36]. Ahmed, M.; Mahmood, A.N. A novel approach for outlier detection and clustering improvement. In Proceedings of the 2013 IEEE 8th Conference on Industrial Electronics and Applications, ICIEA 2013, Melbourne, VIC, Australia, 19–21 June 2013; pp. 577–582. [</a:t>
            </a:r>
            <a:r>
              <a:rPr lang="en-IN" dirty="0" err="1"/>
              <a:t>CrossRef</a:t>
            </a:r>
            <a:r>
              <a:rPr lang="en-IN" dirty="0"/>
              <a:t>]</a:t>
            </a:r>
          </a:p>
          <a:p>
            <a:r>
              <a:rPr lang="en-IN" dirty="0"/>
              <a:t>[37]. Souza, A.M.; Amazonas, J.R. An outlier detect algorithm using big data processing and Internet of Things architecture. Procedia </a:t>
            </a:r>
            <a:r>
              <a:rPr lang="en-IN" dirty="0" err="1"/>
              <a:t>Comput</a:t>
            </a:r>
            <a:r>
              <a:rPr lang="en-IN" dirty="0"/>
              <a:t>. Sci. 2015, 52, 1010–1015. [</a:t>
            </a:r>
            <a:r>
              <a:rPr lang="en-IN" dirty="0" err="1"/>
              <a:t>CrossRef</a:t>
            </a:r>
            <a:r>
              <a:rPr lang="en-IN" dirty="0"/>
              <a:t>]</a:t>
            </a:r>
          </a:p>
          <a:p>
            <a:r>
              <a:rPr lang="en-IN" dirty="0"/>
              <a:t>[38]. Hydra Technology Project—In-</a:t>
            </a:r>
            <a:r>
              <a:rPr lang="en-IN" dirty="0" err="1"/>
              <a:t>JeT</a:t>
            </a:r>
            <a:r>
              <a:rPr lang="en-IN" dirty="0"/>
              <a:t> </a:t>
            </a:r>
            <a:r>
              <a:rPr lang="en-IN" dirty="0" err="1"/>
              <a:t>ApS</a:t>
            </a:r>
            <a:r>
              <a:rPr lang="en-IN" dirty="0"/>
              <a:t>. Available online: https://www.in-jet.eu/portfolio-items/hydra/ (accessed on 20 December 2021).</a:t>
            </a:r>
          </a:p>
          <a:p>
            <a:r>
              <a:rPr lang="en-IN" dirty="0"/>
              <a:t>[39]. Cordova, I.; Moh, T.S. DBSCAN on Resilient Distributed Datasets. In Proceedings of the 2015 International Conference on High Performance Computing and Simulation, HPCS 2015, Amsterdam, The Netherlands, 20–24 July 2015; pp. 531–540. [</a:t>
            </a:r>
            <a:r>
              <a:rPr lang="en-IN" dirty="0" err="1"/>
              <a:t>CrossRef</a:t>
            </a:r>
            <a:r>
              <a:rPr lang="en-IN" dirty="0"/>
              <a:t>]</a:t>
            </a:r>
          </a:p>
          <a:p>
            <a:r>
              <a:rPr lang="en-IN" dirty="0"/>
              <a:t>[40]. Christy, A.; Gandhi, M.G.; </a:t>
            </a:r>
            <a:r>
              <a:rPr lang="en-IN" dirty="0" err="1"/>
              <a:t>Vaithyasubramanian</a:t>
            </a:r>
            <a:r>
              <a:rPr lang="en-IN" dirty="0"/>
              <a:t>, S. Cluster based outlier detection algorithm for healthcare data. Procedia </a:t>
            </a:r>
            <a:r>
              <a:rPr lang="en-IN" dirty="0" err="1"/>
              <a:t>Comput</a:t>
            </a:r>
            <a:r>
              <a:rPr lang="en-IN" dirty="0"/>
              <a:t>. Sci. 2015, 50, 209–215. [</a:t>
            </a:r>
            <a:r>
              <a:rPr lang="en-IN" dirty="0" err="1"/>
              <a:t>CrossRef</a:t>
            </a:r>
            <a:r>
              <a:rPr lang="en-IN" dirty="0"/>
              <a:t>]</a:t>
            </a:r>
          </a:p>
          <a:p>
            <a:endParaRPr lang="en-IN" dirty="0"/>
          </a:p>
        </p:txBody>
      </p:sp>
    </p:spTree>
    <p:extLst>
      <p:ext uri="{BB962C8B-B14F-4D97-AF65-F5344CB8AC3E}">
        <p14:creationId xmlns:p14="http://schemas.microsoft.com/office/powerpoint/2010/main" val="2204094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3033E-CD4C-C9A4-2E27-7BF07FA6D948}"/>
              </a:ext>
            </a:extLst>
          </p:cNvPr>
          <p:cNvSpPr>
            <a:spLocks noGrp="1"/>
          </p:cNvSpPr>
          <p:nvPr>
            <p:ph type="title"/>
          </p:nvPr>
        </p:nvSpPr>
        <p:spPr>
          <a:xfrm>
            <a:off x="1393638" y="189828"/>
            <a:ext cx="9404723" cy="255942"/>
          </a:xfrm>
        </p:spPr>
        <p:txBody>
          <a:bodyPr/>
          <a:lstStyle/>
          <a:p>
            <a:endParaRPr lang="en-IN" dirty="0"/>
          </a:p>
        </p:txBody>
      </p:sp>
      <p:sp>
        <p:nvSpPr>
          <p:cNvPr id="3" name="Content Placeholder 2">
            <a:extLst>
              <a:ext uri="{FF2B5EF4-FFF2-40B4-BE49-F238E27FC236}">
                <a16:creationId xmlns:a16="http://schemas.microsoft.com/office/drawing/2014/main" id="{C787C1CA-ACEB-41FC-63D0-FADA0C3DE2FA}"/>
              </a:ext>
            </a:extLst>
          </p:cNvPr>
          <p:cNvSpPr>
            <a:spLocks noGrp="1"/>
          </p:cNvSpPr>
          <p:nvPr>
            <p:ph idx="1"/>
          </p:nvPr>
        </p:nvSpPr>
        <p:spPr>
          <a:xfrm>
            <a:off x="1091882" y="1331259"/>
            <a:ext cx="9195118" cy="4195481"/>
          </a:xfrm>
        </p:spPr>
        <p:txBody>
          <a:bodyPr>
            <a:normAutofit fontScale="92500" lnSpcReduction="20000"/>
          </a:bodyPr>
          <a:lstStyle/>
          <a:p>
            <a:r>
              <a:rPr lang="en-IN" dirty="0"/>
              <a:t>[41]. Bai, M.; Wang, X.; Xin, J.; Wang, G. An efficient algorithm for distributed density-based outlier detection on big data. Neurocomputing 2016, 181, 19–28. [</a:t>
            </a:r>
            <a:r>
              <a:rPr lang="en-IN" dirty="0" err="1"/>
              <a:t>CrossRef</a:t>
            </a:r>
            <a:r>
              <a:rPr lang="en-IN" dirty="0"/>
              <a:t>]</a:t>
            </a:r>
          </a:p>
          <a:p>
            <a:r>
              <a:rPr lang="en-IN" dirty="0"/>
              <a:t>[42]. Breunig, M.M.; Kriegel, H.P.; Ng, R.T.; Sander, J. LOF: Identifying Density-Based Local Outliers. Int. J. Gynecol. Obstet. 2009, 107, S93.</a:t>
            </a:r>
          </a:p>
          <a:p>
            <a:r>
              <a:rPr lang="en-IN" dirty="0"/>
              <a:t>[43]. Tian, H.X.; Liu, X.J.; Han, M. An outliers detection method of time series data for soft sensor </a:t>
            </a:r>
            <a:r>
              <a:rPr lang="en-IN" dirty="0" err="1"/>
              <a:t>modeling</a:t>
            </a:r>
            <a:r>
              <a:rPr lang="en-IN" dirty="0"/>
              <a:t>. In Proceedings of the 28th Chinese Control and Decision Conference, CCDC 2016, Yinchuan, China, 28–30 May 2016; pp. 3918–3922. [</a:t>
            </a:r>
            <a:r>
              <a:rPr lang="en-IN" dirty="0" err="1"/>
              <a:t>CrossRef</a:t>
            </a:r>
            <a:r>
              <a:rPr lang="en-IN" dirty="0"/>
              <a:t>]</a:t>
            </a:r>
          </a:p>
          <a:p>
            <a:r>
              <a:rPr lang="en-IN" dirty="0"/>
              <a:t>[44]. Xie, M.; Hu, J.; Guo, S.; </a:t>
            </a:r>
            <a:r>
              <a:rPr lang="en-IN" dirty="0" err="1"/>
              <a:t>Zomaya</a:t>
            </a:r>
            <a:r>
              <a:rPr lang="en-IN" dirty="0"/>
              <a:t>, A.Y. Distributed Segment-based Anomaly Detection with </a:t>
            </a:r>
            <a:r>
              <a:rPr lang="en-IN" dirty="0" err="1"/>
              <a:t>Kullback-Leibler</a:t>
            </a:r>
            <a:r>
              <a:rPr lang="en-IN" dirty="0"/>
              <a:t> Divergence in Wireless Sensor Networks. IEEE Trans. Inf. Forensics </a:t>
            </a:r>
            <a:r>
              <a:rPr lang="en-IN" dirty="0" err="1"/>
              <a:t>Secur</a:t>
            </a:r>
            <a:r>
              <a:rPr lang="en-IN" dirty="0"/>
              <a:t>. 2016. 12, 101–110. [</a:t>
            </a:r>
            <a:r>
              <a:rPr lang="en-IN" dirty="0" err="1"/>
              <a:t>CrossRef</a:t>
            </a:r>
            <a:r>
              <a:rPr lang="en-IN" dirty="0"/>
              <a:t>]</a:t>
            </a:r>
          </a:p>
          <a:p>
            <a:r>
              <a:rPr lang="en-IN" dirty="0"/>
              <a:t>[45]. Lyu, L.; Jin, J.; </a:t>
            </a:r>
            <a:r>
              <a:rPr lang="en-IN" dirty="0" err="1"/>
              <a:t>Rajasegarar</a:t>
            </a:r>
            <a:r>
              <a:rPr lang="en-IN" dirty="0"/>
              <a:t>, S.; He, X.; </a:t>
            </a:r>
            <a:r>
              <a:rPr lang="en-IN" dirty="0" err="1"/>
              <a:t>Palaniswami</a:t>
            </a:r>
            <a:r>
              <a:rPr lang="en-IN" dirty="0"/>
              <a:t>, M. Fog-empowered anomaly detection in IoT using </a:t>
            </a:r>
            <a:r>
              <a:rPr lang="en-IN" dirty="0" err="1"/>
              <a:t>hyperellipsoidal</a:t>
            </a:r>
            <a:r>
              <a:rPr lang="en-IN" dirty="0"/>
              <a:t> clustering. IEEE Internet Things J. 2017, 4, 1174–1184. [</a:t>
            </a:r>
            <a:r>
              <a:rPr lang="en-IN" dirty="0" err="1"/>
              <a:t>CrossRef</a:t>
            </a:r>
            <a:r>
              <a:rPr lang="en-IN" dirty="0"/>
              <a:t>]</a:t>
            </a:r>
          </a:p>
          <a:p>
            <a:endParaRPr lang="en-IN" dirty="0"/>
          </a:p>
        </p:txBody>
      </p:sp>
    </p:spTree>
    <p:extLst>
      <p:ext uri="{BB962C8B-B14F-4D97-AF65-F5344CB8AC3E}">
        <p14:creationId xmlns:p14="http://schemas.microsoft.com/office/powerpoint/2010/main" val="2838718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3E354-5A4A-4A07-A9BE-BE3AD596FD36}"/>
              </a:ext>
            </a:extLst>
          </p:cNvPr>
          <p:cNvSpPr>
            <a:spLocks noGrp="1"/>
          </p:cNvSpPr>
          <p:nvPr>
            <p:ph type="title"/>
          </p:nvPr>
        </p:nvSpPr>
        <p:spPr/>
        <p:txBody>
          <a:bodyPr/>
          <a:lstStyle/>
          <a:p>
            <a:endParaRPr lang="en-IN" dirty="0"/>
          </a:p>
        </p:txBody>
      </p:sp>
      <p:sp>
        <p:nvSpPr>
          <p:cNvPr id="3" name="Content Placeholder 2">
            <a:extLst>
              <a:ext uri="{FF2B5EF4-FFF2-40B4-BE49-F238E27FC236}">
                <a16:creationId xmlns:a16="http://schemas.microsoft.com/office/drawing/2014/main" id="{74F1B445-84EB-4B64-A340-29AC6FEB742B}"/>
              </a:ext>
            </a:extLst>
          </p:cNvPr>
          <p:cNvSpPr>
            <a:spLocks noGrp="1"/>
          </p:cNvSpPr>
          <p:nvPr>
            <p:ph idx="1"/>
          </p:nvPr>
        </p:nvSpPr>
        <p:spPr/>
        <p:txBody>
          <a:bodyPr>
            <a:normAutofit/>
          </a:bodyPr>
          <a:lstStyle/>
          <a:p>
            <a:pPr marL="0" indent="0" algn="ctr">
              <a:buNone/>
            </a:pPr>
            <a:r>
              <a:rPr lang="en-US" sz="8000" dirty="0"/>
              <a:t>THANK YOU</a:t>
            </a:r>
            <a:endParaRPr lang="en-IN" sz="8000" dirty="0"/>
          </a:p>
        </p:txBody>
      </p:sp>
    </p:spTree>
    <p:extLst>
      <p:ext uri="{BB962C8B-B14F-4D97-AF65-F5344CB8AC3E}">
        <p14:creationId xmlns:p14="http://schemas.microsoft.com/office/powerpoint/2010/main" val="214851141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66</TotalTime>
  <Words>2661</Words>
  <Application>Microsoft Office PowerPoint</Application>
  <PresentationFormat>Widescreen</PresentationFormat>
  <Paragraphs>62</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Gothic</vt:lpstr>
      <vt:lpstr>Times New Roman</vt:lpstr>
      <vt:lpstr>Wingdings 3</vt:lpstr>
      <vt:lpstr>Ion</vt:lpstr>
      <vt:lpstr>A Review on Outlier Detection Techniques: Techniques and Application</vt:lpstr>
      <vt:lpstr>Abstract</vt:lpstr>
      <vt:lpstr>Introduction</vt:lpstr>
      <vt:lpstr>F. Applications </vt:lpstr>
      <vt:lpstr>Related Work</vt:lpstr>
      <vt:lpstr>Conclusion</vt:lpstr>
      <vt:lpstr>References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Review on Outlier Detection Techniques: Techniques and Application</dc:title>
  <dc:creator>Raghawendra Sharma</dc:creator>
  <cp:lastModifiedBy>Bansal</cp:lastModifiedBy>
  <cp:revision>26</cp:revision>
  <dcterms:created xsi:type="dcterms:W3CDTF">2024-11-11T12:07:04Z</dcterms:created>
  <dcterms:modified xsi:type="dcterms:W3CDTF">2025-05-31T03:25:54Z</dcterms:modified>
</cp:coreProperties>
</file>